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414" r:id="rId3"/>
    <p:sldId id="335" r:id="rId4"/>
    <p:sldId id="329" r:id="rId5"/>
    <p:sldId id="340" r:id="rId6"/>
    <p:sldId id="341" r:id="rId7"/>
    <p:sldId id="339" r:id="rId8"/>
    <p:sldId id="327" r:id="rId9"/>
    <p:sldId id="348" r:id="rId10"/>
    <p:sldId id="351" r:id="rId11"/>
    <p:sldId id="349" r:id="rId12"/>
    <p:sldId id="352" r:id="rId13"/>
    <p:sldId id="271" r:id="rId14"/>
    <p:sldId id="350" r:id="rId15"/>
    <p:sldId id="420" r:id="rId16"/>
    <p:sldId id="421" r:id="rId17"/>
    <p:sldId id="422" r:id="rId18"/>
    <p:sldId id="423" r:id="rId19"/>
    <p:sldId id="424" r:id="rId20"/>
    <p:sldId id="259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stallation" id="{52EFB6D3-75E5-CD4A-92AB-68AE7FECF2B5}">
          <p14:sldIdLst>
            <p14:sldId id="414"/>
            <p14:sldId id="335"/>
            <p14:sldId id="329"/>
            <p14:sldId id="340"/>
            <p14:sldId id="341"/>
            <p14:sldId id="339"/>
            <p14:sldId id="327"/>
            <p14:sldId id="348"/>
            <p14:sldId id="351"/>
            <p14:sldId id="349"/>
            <p14:sldId id="352"/>
            <p14:sldId id="271"/>
            <p14:sldId id="350"/>
          </p14:sldIdLst>
        </p14:section>
        <p14:section name="Create a New React App" id="{9C0FF10B-7343-074E-83C5-4E2FD7B5AC8E}">
          <p14:sldIdLst>
            <p14:sldId id="420"/>
            <p14:sldId id="421"/>
            <p14:sldId id="422"/>
            <p14:sldId id="423"/>
            <p14:sldId id="424"/>
          </p14:sldIdLst>
        </p14:section>
        <p14:section name="APIs" id="{C5E63BD3-3D69-2441-926B-3FBAABE22176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6"/>
    <p:restoredTop sz="94753"/>
  </p:normalViewPr>
  <p:slideViewPr>
    <p:cSldViewPr snapToGrid="0">
      <p:cViewPr varScale="1">
        <p:scale>
          <a:sx n="106" d="100"/>
          <a:sy n="106" d="100"/>
        </p:scale>
        <p:origin x="1168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8975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0971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8055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=syFM5ddIoKU&amp;list=PLgrmK3ygD2hbbQVRBKIXvfL1mQnQ-AYq_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1660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129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074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The React Native tools require some environment variables to be set up in order to build apps with native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0393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2891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1812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092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47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821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61" r:id="rId10"/>
    <p:sldLayoutId id="214748366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urcetreeapp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js.org/learn/foundations/about-nextjs" TargetMode="External"/><Relationship Id="rId2" Type="http://schemas.openxmlformats.org/officeDocument/2006/relationships/hyperlink" Target="https://nextjs.org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nextjs.org/docs/advanced-features/static-html-export" TargetMode="External"/><Relationship Id="rId5" Type="http://schemas.openxmlformats.org/officeDocument/2006/relationships/hyperlink" Target="https://nextjs.org/docs/deployment" TargetMode="External"/><Relationship Id="rId4" Type="http://schemas.openxmlformats.org/officeDocument/2006/relationships/hyperlink" Target="https://vercel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mix.run/docs/en/main/tutorials/blog" TargetMode="External"/><Relationship Id="rId7" Type="http://schemas.openxmlformats.org/officeDocument/2006/relationships/hyperlink" Target="https://remix.run/docs/en/main/other-api/adapter" TargetMode="External"/><Relationship Id="rId2" Type="http://schemas.openxmlformats.org/officeDocument/2006/relationships/hyperlink" Target="https://remix.run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mix.run/docs/en/main/guides/deployment" TargetMode="External"/><Relationship Id="rId5" Type="http://schemas.openxmlformats.org/officeDocument/2006/relationships/hyperlink" Target="https://www.shopify.com/" TargetMode="External"/><Relationship Id="rId4" Type="http://schemas.openxmlformats.org/officeDocument/2006/relationships/hyperlink" Target="https://remix.run/docs/en/main/tutorials/joke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tsbyjs.com/docs/tutorial/" TargetMode="External"/><Relationship Id="rId7" Type="http://schemas.openxmlformats.org/officeDocument/2006/relationships/hyperlink" Target="https://expo.dev/about" TargetMode="External"/><Relationship Id="rId2" Type="http://schemas.openxmlformats.org/officeDocument/2006/relationships/hyperlink" Target="https://www.gatsbyj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expo.dev/tutorial/introduction/" TargetMode="External"/><Relationship Id="rId5" Type="http://schemas.openxmlformats.org/officeDocument/2006/relationships/hyperlink" Target="https://www.gatsbyjs.com/docs/how-to/previews-deploys-hosting" TargetMode="External"/><Relationship Id="rId4" Type="http://schemas.openxmlformats.org/officeDocument/2006/relationships/hyperlink" Target="https://www.netlify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egacy.reactjs.org/docs/glossary.html#single-page-application" TargetMode="External"/><Relationship Id="rId2" Type="http://schemas.openxmlformats.org/officeDocument/2006/relationships/hyperlink" Target="https://github.com/facebookincubator/create-react-app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-redux.js.org/introduction/quick-start" TargetMode="External"/><Relationship Id="rId3" Type="http://schemas.openxmlformats.org/officeDocument/2006/relationships/hyperlink" Target="https://reactjs.dev/" TargetMode="External"/><Relationship Id="rId7" Type="http://schemas.openxmlformats.org/officeDocument/2006/relationships/hyperlink" Target="https://redux.js.org/introduction/getting-started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nextjs.org/docs" TargetMode="External"/><Relationship Id="rId5" Type="http://schemas.openxmlformats.org/officeDocument/2006/relationships/hyperlink" Target="https://react.dev/reference/react" TargetMode="External"/><Relationship Id="rId4" Type="http://schemas.openxmlformats.org/officeDocument/2006/relationships/hyperlink" Target="https://react.dev/lear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java/technologies/javase-jdk8-download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</a:t>
            </a:r>
            <a:r>
              <a:rPr lang="vi-VN" altLang="ja-JP" dirty="0"/>
              <a:t>JS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Gettings Started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Learn React</a:t>
            </a:r>
            <a:endParaRPr lang="vi-VN" dirty="0">
              <a:solidFill>
                <a:schemeClr val="tx1"/>
              </a:solidFill>
            </a:endParaRP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Hooks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 and Framworks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D2916-3805-B64E-8BDB-B6AC1226E3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B1F3D-9953-FB40-BB93-130EE90A06CE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DB7F0-E932-784C-9918-1D57E7FA5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950" y="1619250"/>
            <a:ext cx="62357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77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SourceTree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479" y="2476553"/>
            <a:ext cx="3825287" cy="73159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SourceTree: </a:t>
            </a:r>
            <a:r>
              <a:rPr lang="en-US" sz="1800" dirty="0">
                <a:hlinkClick r:id="rId3"/>
              </a:rPr>
              <a:t>https://www.sourcetreeapp.com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11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563550-452B-4C4E-8572-078769CA9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539" y="1690688"/>
            <a:ext cx="7714492" cy="415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49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09FFE-5F06-D24D-A4C3-A4CEC34DA3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99B95-89AA-394A-84FD-5A68F714481D}"/>
              </a:ext>
            </a:extLst>
          </p:cNvPr>
          <p:cNvSpPr txBox="1"/>
          <p:nvPr/>
        </p:nvSpPr>
        <p:spPr>
          <a:xfrm>
            <a:off x="685799" y="1802309"/>
            <a:ext cx="9296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 </a:t>
            </a:r>
            <a:r>
              <a:rPr lang="en-US" sz="1800" b="1" dirty="0"/>
              <a:t>Advanced</a:t>
            </a:r>
            <a:r>
              <a:rPr lang="en-US" sz="1800" dirty="0"/>
              <a:t> 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 </a:t>
            </a:r>
            <a:r>
              <a:rPr lang="en-US" sz="1800" b="1" dirty="0"/>
              <a:t>Path</a:t>
            </a:r>
            <a:r>
              <a:rPr lang="en-US" sz="1800" dirty="0"/>
              <a:t> variable, then click </a:t>
            </a:r>
            <a:r>
              <a:rPr lang="en-US" sz="1800" b="1" dirty="0"/>
              <a:t>Edit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 Click </a:t>
            </a:r>
            <a:r>
              <a:rPr lang="en-US" sz="1800" b="1" dirty="0"/>
              <a:t>New</a:t>
            </a:r>
            <a:r>
              <a:rPr lang="en-US" sz="1800" dirty="0"/>
              <a:t> and add the path to platform-tools to the list.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BFCFA5-C536-FC41-8DEC-4FC0E2EFDF0A}"/>
              </a:ext>
            </a:extLst>
          </p:cNvPr>
          <p:cNvSpPr txBox="1"/>
          <p:nvPr/>
        </p:nvSpPr>
        <p:spPr>
          <a:xfrm>
            <a:off x="762000" y="992124"/>
            <a:ext cx="3106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000" b="1" dirty="0"/>
              <a:t>Add SourceTree to Path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2CF9AA-EBC8-EA42-97F4-4A7CC53C630A}"/>
              </a:ext>
            </a:extLst>
          </p:cNvPr>
          <p:cNvSpPr txBox="1"/>
          <p:nvPr/>
        </p:nvSpPr>
        <p:spPr>
          <a:xfrm>
            <a:off x="685799" y="4163055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86CC-7482-6346-B415-F0D09086EA87}"/>
              </a:ext>
            </a:extLst>
          </p:cNvPr>
          <p:cNvSpPr txBox="1"/>
          <p:nvPr/>
        </p:nvSpPr>
        <p:spPr>
          <a:xfrm>
            <a:off x="762000" y="4741048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</a:t>
            </a:r>
            <a:r>
              <a:rPr lang="en-US" dirty="0">
                <a:solidFill>
                  <a:schemeClr val="accent4"/>
                </a:solidFill>
              </a:rPr>
              <a:t>YOUR_USERNAME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\Local\SourceTree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697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Visual Studio Code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76" y="2310886"/>
            <a:ext cx="4611462" cy="111811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Microsoft Visual Studio Code: </a:t>
            </a:r>
            <a:r>
              <a:rPr lang="en-US" sz="1800" dirty="0">
                <a:hlinkClick r:id="rId3"/>
              </a:rPr>
              <a:t>https://code.visualstudio.com/download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9FB8F-759B-2343-9B9C-3DF23BFF3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875" y="1509915"/>
            <a:ext cx="5954649" cy="477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11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F05E0-014F-3049-B5D8-B8C739CD3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C906AA-61C2-554D-A9F7-EC1CCD409EED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8B077-10FB-4A48-80C1-7D91ACEA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1454150"/>
            <a:ext cx="74422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51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27A324-1E0F-E648-A5E0-4F5450B1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a New React Project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04E63-380A-3547-9920-9A2ABAF485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C63B55-B342-C240-B5B7-BF51254ADB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2980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F3EDB6-03E9-5D40-8662-5E8C92C87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Next.js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FE4C7-81CA-0349-BCC8-FCE6E19365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16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1B2AD-5853-6C6F-2559-B7C6F2A9FD16}"/>
              </a:ext>
            </a:extLst>
          </p:cNvPr>
          <p:cNvSpPr txBox="1"/>
          <p:nvPr/>
        </p:nvSpPr>
        <p:spPr>
          <a:xfrm>
            <a:off x="1021080" y="1916668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Next.js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full-stack React framework.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It’s versatile and lets you create React apps of any size—from a mostly static blog to a complex dynamic application. To create a new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project, run in your terminal: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E9B2AD-AAE8-3BED-CCB4-85FDCD9EE74E}"/>
              </a:ext>
            </a:extLst>
          </p:cNvPr>
          <p:cNvSpPr txBox="1"/>
          <p:nvPr/>
        </p:nvSpPr>
        <p:spPr>
          <a:xfrm>
            <a:off x="1295400" y="2778346"/>
            <a:ext cx="440436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highlight>
                  <a:srgbClr val="000000"/>
                </a:highlight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highlight>
                  <a:srgbClr val="000000"/>
                </a:highlight>
                <a:latin typeface="Source Code Pro" panose="020B0509030403020204" pitchFamily="49" charset="0"/>
              </a:rPr>
              <a:t> create-next-app</a:t>
            </a:r>
            <a:endParaRPr lang="en-VN" dirty="0">
              <a:highlight>
                <a:srgbClr val="0000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19E1C1-709E-1AD6-EC16-2DF43D11FB9D}"/>
              </a:ext>
            </a:extLst>
          </p:cNvPr>
          <p:cNvSpPr txBox="1"/>
          <p:nvPr/>
        </p:nvSpPr>
        <p:spPr>
          <a:xfrm>
            <a:off x="1021080" y="3637747"/>
            <a:ext cx="10637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Next.js tutorial.</a:t>
            </a:r>
            <a:endParaRPr lang="en-US" sz="1800" b="0" i="0" dirty="0">
              <a:solidFill>
                <a:srgbClr val="2327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Next.js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Vercel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deploy a Next.js app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any Node.js or serverless hosting, or to your own server.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Fully static Next.js apps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can be deployed to any static hosting.</a:t>
            </a:r>
          </a:p>
        </p:txBody>
      </p:sp>
    </p:spTree>
    <p:extLst>
      <p:ext uri="{BB962C8B-B14F-4D97-AF65-F5344CB8AC3E}">
        <p14:creationId xmlns:p14="http://schemas.microsoft.com/office/powerpoint/2010/main" val="4117536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B724-7C54-5E4B-A3A7-AA3FE1DBD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Remix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0E5D7-1C64-FE4B-81A6-D0A83CE4BC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303E07-EC56-14A9-EB3A-FDF04EF2BDAF}"/>
              </a:ext>
            </a:extLst>
          </p:cNvPr>
          <p:cNvSpPr txBox="1"/>
          <p:nvPr/>
        </p:nvSpPr>
        <p:spPr>
          <a:xfrm>
            <a:off x="838200" y="1701321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Remix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full-stack React framework with nested routing.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lets you break your app into nested parts that can load data in parallel and refresh in response to the user actions. To create a new Remix project, run: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51276C-618C-CFA1-9485-663754074AB5}"/>
              </a:ext>
            </a:extLst>
          </p:cNvPr>
          <p:cNvSpPr txBox="1"/>
          <p:nvPr/>
        </p:nvSpPr>
        <p:spPr>
          <a:xfrm>
            <a:off x="1264920" y="2688878"/>
            <a:ext cx="609600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 create-remix</a:t>
            </a:r>
            <a:endParaRPr lang="en-V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7F7F1-92A7-F7D4-CFED-94887308B36B}"/>
              </a:ext>
            </a:extLst>
          </p:cNvPr>
          <p:cNvSpPr txBox="1"/>
          <p:nvPr/>
        </p:nvSpPr>
        <p:spPr>
          <a:xfrm>
            <a:off x="838200" y="3348924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Remix, check out the Remix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blog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(short) and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app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(long).</a:t>
            </a: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Remix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Shopify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When you create a Remix project, you need to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pick your deployment target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deploy a Remix app to any Node.js or serverless hosting by using or writing 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adapter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5981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4D1C-46C2-0BAE-97F2-E9ECA479A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Gatsby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DF94D3-6296-9733-941D-D68A5CE05D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596F97-277F-FEE1-7AC4-5BECDC7B37F0}"/>
              </a:ext>
            </a:extLst>
          </p:cNvPr>
          <p:cNvSpPr txBox="1"/>
          <p:nvPr/>
        </p:nvSpPr>
        <p:spPr>
          <a:xfrm>
            <a:off x="1021080" y="1701321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Gatsby</a:t>
            </a:r>
            <a:r>
              <a:rPr lang="en-US" sz="1800" b="1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React framework for fast CMS-backed websites.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Its rich plugin ecosystem and its </a:t>
            </a:r>
            <a:r>
              <a:rPr lang="en-US" sz="1800" b="0" i="0" dirty="0" err="1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GraphQL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layer simplify integrating content, APIs, and services into one website. To create a new Gatsby project, run: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F24A13-735C-FBF6-3EF6-0DF25B1A7CD7}"/>
              </a:ext>
            </a:extLst>
          </p:cNvPr>
          <p:cNvSpPr txBox="1"/>
          <p:nvPr/>
        </p:nvSpPr>
        <p:spPr>
          <a:xfrm>
            <a:off x="1402080" y="2491394"/>
            <a:ext cx="6096000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npx</a:t>
            </a:r>
            <a:r>
              <a:rPr lang="en-US" b="0" i="0" dirty="0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 create-</a:t>
            </a:r>
            <a:r>
              <a:rPr lang="en-US" b="0" i="0" dirty="0" err="1">
                <a:solidFill>
                  <a:srgbClr val="F6F7F9"/>
                </a:solidFill>
                <a:effectLst/>
                <a:latin typeface="Source Code Pro" panose="020B0509030403020204" pitchFamily="49" charset="0"/>
              </a:rPr>
              <a:t>gatsby</a:t>
            </a:r>
            <a:endParaRPr lang="en-V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A9DCD7-FE60-E307-4498-CFF1B36D8DF7}"/>
              </a:ext>
            </a:extLst>
          </p:cNvPr>
          <p:cNvSpPr txBox="1"/>
          <p:nvPr/>
        </p:nvSpPr>
        <p:spPr>
          <a:xfrm>
            <a:off x="1021080" y="3120894"/>
            <a:ext cx="103327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Gatsby,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Gatsby tutorial.</a:t>
            </a:r>
            <a:endParaRPr lang="en-US" sz="1800" b="0" i="0" dirty="0">
              <a:solidFill>
                <a:srgbClr val="2327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Gatsby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Netlify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You can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deploy a fully static Gatsby site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any static hosting. If you opt into using server-only features, make sure your hosting provider supports them for Gatsby.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C14A8C-02BB-0C66-A9CE-6A416EA71681}"/>
              </a:ext>
            </a:extLst>
          </p:cNvPr>
          <p:cNvSpPr txBox="1"/>
          <p:nvPr/>
        </p:nvSpPr>
        <p:spPr>
          <a:xfrm>
            <a:off x="1021080" y="4384679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you’re new to Expo, check out the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Expo tutorial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 is maintained by 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Expo (the company)</a:t>
            </a:r>
            <a:r>
              <a:rPr lang="en-US" sz="1800" b="0" i="0" dirty="0">
                <a:solidFill>
                  <a:srgbClr val="2327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Building apps with Expo is free, and you can submit them to the Google and Apple app stores without restrictions. Expo additionally provides opt-in paid cloud services.</a:t>
            </a:r>
          </a:p>
        </p:txBody>
      </p:sp>
    </p:spTree>
    <p:extLst>
      <p:ext uri="{BB962C8B-B14F-4D97-AF65-F5344CB8AC3E}">
        <p14:creationId xmlns:p14="http://schemas.microsoft.com/office/powerpoint/2010/main" val="4086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5920-99AC-5A22-71A3-BE58F6F1F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React Legacy mode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2E6AD8-3DB1-F668-DB10-73DBA1D53A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F3A561-17FA-8038-0DB9-888F0AE1C43C}"/>
              </a:ext>
            </a:extLst>
          </p:cNvPr>
          <p:cNvSpPr txBox="1"/>
          <p:nvPr/>
        </p:nvSpPr>
        <p:spPr>
          <a:xfrm>
            <a:off x="1173480" y="1701321"/>
            <a:ext cx="101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are using react in Legacy mode, make sure to install npx first because it have been depricated.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2ACFBF-61C9-0414-27E3-59F538B58835}"/>
              </a:ext>
            </a:extLst>
          </p:cNvPr>
          <p:cNvSpPr txBox="1"/>
          <p:nvPr/>
        </p:nvSpPr>
        <p:spPr>
          <a:xfrm>
            <a:off x="1356360" y="2424428"/>
            <a:ext cx="609600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-g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npx</a:t>
            </a:r>
            <a:endParaRPr lang="en-V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C38236-096E-673F-3428-A744A4218615}"/>
              </a:ext>
            </a:extLst>
          </p:cNvPr>
          <p:cNvSpPr txBox="1"/>
          <p:nvPr/>
        </p:nvSpPr>
        <p:spPr>
          <a:xfrm>
            <a:off x="1173480" y="3085981"/>
            <a:ext cx="101803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Create React App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comfortable environment for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learning React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is the best way to start building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new </a:t>
            </a:r>
            <a:r>
              <a:rPr lang="en-US" sz="1800" b="1" i="0" u="none" strike="noStrike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single-page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application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 React.</a:t>
            </a:r>
            <a:endParaRPr lang="en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6C3803-2DC5-DAE6-AE68-AF3F506469C3}"/>
              </a:ext>
            </a:extLst>
          </p:cNvPr>
          <p:cNvSpPr txBox="1"/>
          <p:nvPr/>
        </p:nvSpPr>
        <p:spPr>
          <a:xfrm>
            <a:off x="1356360" y="4024533"/>
            <a:ext cx="6096000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npx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create-react-app my-app </a:t>
            </a: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my-app </a:t>
            </a:r>
          </a:p>
          <a:p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start</a:t>
            </a:r>
            <a:endParaRPr lang="en-V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5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6B03A3-6590-D345-A19D-E4691FA9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04E19-1F17-BD45-9CFF-961EC0D204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- Basic tools and IDEs</a:t>
            </a:r>
          </a:p>
          <a:p>
            <a:r>
              <a:rPr lang="en-VN" dirty="0"/>
              <a:t>- </a:t>
            </a:r>
            <a:r>
              <a:rPr lang="en-US" dirty="0"/>
              <a:t>Add React to a Website</a:t>
            </a:r>
          </a:p>
          <a:p>
            <a:r>
              <a:rPr lang="en-VN" dirty="0"/>
              <a:t>- </a:t>
            </a:r>
            <a:r>
              <a:rPr lang="en-US" dirty="0"/>
              <a:t>Create a New React App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CA2AB-656C-0249-B39A-B00FC95E78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17200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4" y="1648850"/>
            <a:ext cx="9974599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</a:rPr>
              <a:t>React website: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https://reactjs.dev/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Training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/>
              </a:rPr>
              <a:t>https://react.dev/learn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Reference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/>
              </a:rPr>
              <a:t>https://react.dev/reference/react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 err="1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NextJS</a:t>
            </a: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/>
              </a:rPr>
              <a:t>https://nextjs.org/docs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sz="20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383A84-DACB-5442-B780-346D9F672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8912"/>
            <a:ext cx="7408100" cy="1344168"/>
          </a:xfrm>
        </p:spPr>
        <p:txBody>
          <a:bodyPr/>
          <a:lstStyle/>
          <a:p>
            <a:r>
              <a:rPr lang="en-US" dirty="0"/>
              <a:t>Basic tools and IDEs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5EA396-1E54-EE41-996A-63E14DB2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09928"/>
            <a:ext cx="3932237" cy="4646422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JDK</a:t>
            </a:r>
          </a:p>
          <a:p>
            <a:r>
              <a:rPr lang="en-VN" dirty="0">
                <a:solidFill>
                  <a:schemeClr val="tx1"/>
                </a:solidFill>
              </a:rPr>
              <a:t>Node JS</a:t>
            </a:r>
          </a:p>
          <a:p>
            <a:r>
              <a:rPr lang="en-VN" dirty="0">
                <a:solidFill>
                  <a:schemeClr val="tx1"/>
                </a:solidFill>
              </a:rPr>
              <a:t>Git</a:t>
            </a:r>
          </a:p>
          <a:p>
            <a:r>
              <a:rPr lang="en-VN" dirty="0">
                <a:solidFill>
                  <a:schemeClr val="tx1"/>
                </a:solidFill>
              </a:rPr>
              <a:t>SourceTree</a:t>
            </a:r>
          </a:p>
          <a:p>
            <a:r>
              <a:rPr lang="en-VN" dirty="0">
                <a:solidFill>
                  <a:schemeClr val="tx1"/>
                </a:solidFill>
              </a:rPr>
              <a:t>Visual Studio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4213B-55AC-224D-A7C0-6802B542EA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747B-2450-1C48-A0C1-A89762377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02" y="2057400"/>
            <a:ext cx="3803396" cy="38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768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C960-3722-054C-BDDC-D64EA77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JDK8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https://www.oracle.com/java/technologies/javase-jdk8-downloads.html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1EC1FD-91CC-C247-8693-401FC901B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618" y="1352550"/>
            <a:ext cx="7899532" cy="484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511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41B5C-1E48-4148-8921-431F196303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331B2E-9CD1-404F-A9B9-2E3EEB65A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900" y="1201226"/>
            <a:ext cx="7454900" cy="488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F66BA8-0EFF-CF44-A10A-7DAE77644F48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162803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9E098F-095C-7745-BAD2-CD19B88D68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587EA-81FB-FF4E-B3DB-D9AEDD8C4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844" y="1142667"/>
            <a:ext cx="6857999" cy="52136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B91D2D-816E-6048-A8FB-5511F49CD211}"/>
              </a:ext>
            </a:extLst>
          </p:cNvPr>
          <p:cNvSpPr txBox="1"/>
          <p:nvPr/>
        </p:nvSpPr>
        <p:spPr>
          <a:xfrm>
            <a:off x="342900" y="1805478"/>
            <a:ext cx="320621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Remember the </a:t>
            </a:r>
            <a:r>
              <a:rPr lang="en-US" sz="1800" b="1" dirty="0"/>
              <a:t>Folder name</a:t>
            </a:r>
            <a:r>
              <a:rPr lang="en-US" sz="1800" dirty="0"/>
              <a:t> to config the JAVA_HOME environment variable later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422463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D630D7-C812-2C42-B267-9D4AFA78D3DB}"/>
              </a:ext>
            </a:extLst>
          </p:cNvPr>
          <p:cNvSpPr txBox="1"/>
          <p:nvPr/>
        </p:nvSpPr>
        <p:spPr>
          <a:xfrm>
            <a:off x="762000" y="992124"/>
            <a:ext cx="6168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Configure the JAVA_HOME environment variable</a:t>
            </a:r>
            <a:endParaRPr lang="en-VN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8918F-BFCE-5848-8503-3464BA998A32}"/>
              </a:ext>
            </a:extLst>
          </p:cNvPr>
          <p:cNvSpPr txBox="1"/>
          <p:nvPr/>
        </p:nvSpPr>
        <p:spPr>
          <a:xfrm>
            <a:off x="762000" y="5558099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</a:t>
            </a:r>
            <a:r>
              <a:rPr lang="en-US" dirty="0">
                <a:solidFill>
                  <a:schemeClr val="accent4"/>
                </a:solidFill>
              </a:rPr>
              <a:t>YOUR_USERNAME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\Local\Java\</a:t>
            </a:r>
            <a:r>
              <a:rPr lang="en-US" dirty="0" err="1">
                <a:solidFill>
                  <a:schemeClr val="bg1"/>
                </a:solidFill>
              </a:rPr>
              <a:t>jdk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jdk</a:t>
            </a:r>
            <a:r>
              <a:rPr lang="en-US" dirty="0" err="1">
                <a:solidFill>
                  <a:schemeClr val="accent4"/>
                </a:solidFill>
              </a:rPr>
              <a:t>your_jdk_version</a:t>
            </a:r>
            <a:endParaRPr lang="en-VN" dirty="0">
              <a:solidFill>
                <a:schemeClr val="accent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F9C16F-66AE-FC41-BBB9-4B3ECA3BD804}"/>
              </a:ext>
            </a:extLst>
          </p:cNvPr>
          <p:cNvSpPr txBox="1"/>
          <p:nvPr/>
        </p:nvSpPr>
        <p:spPr>
          <a:xfrm>
            <a:off x="547436" y="1656047"/>
            <a:ext cx="4675493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</a:t>
            </a:r>
            <a:r>
              <a:rPr lang="en-US" sz="1800" b="1" dirty="0"/>
              <a:t>Advanced </a:t>
            </a:r>
            <a:r>
              <a:rPr lang="en-US" sz="1800" dirty="0"/>
              <a:t>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Click on </a:t>
            </a:r>
            <a:r>
              <a:rPr lang="en-US" sz="1800" b="1" dirty="0"/>
              <a:t>New...</a:t>
            </a:r>
            <a:r>
              <a:rPr lang="en-US" sz="1800" dirty="0"/>
              <a:t> To create a new JAVA_HOME user variable that points to the path to your JDK</a:t>
            </a:r>
          </a:p>
          <a:p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07B365-C9FA-E345-BF6E-359DBBEF5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5150" y="1975194"/>
            <a:ext cx="5930900" cy="1714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EAD147-D391-CF45-8988-B2422A6F8C5E}"/>
              </a:ext>
            </a:extLst>
          </p:cNvPr>
          <p:cNvSpPr txBox="1"/>
          <p:nvPr/>
        </p:nvSpPr>
        <p:spPr>
          <a:xfrm>
            <a:off x="547436" y="4839719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907797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99C59-181A-AD4E-8A10-A6AFF1ADD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Node JS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https://nodejs.org/en/download/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2A757F-7F59-8541-90BF-A898BD232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100" y="1698958"/>
            <a:ext cx="8001000" cy="462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5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Git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14560"/>
            <a:ext cx="4508715" cy="142901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Git-SCM: </a:t>
            </a:r>
            <a:r>
              <a:rPr lang="en-US" sz="1800" dirty="0">
                <a:hlinkClick r:id="rId3"/>
              </a:rPr>
              <a:t>https://git-scm.com/download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1F3C80-B03E-B747-B1B4-7C876CE61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0253" y="1825626"/>
            <a:ext cx="5683547" cy="237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71591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15263</TotalTime>
  <Words>1075</Words>
  <Application>Microsoft Macintosh PowerPoint</Application>
  <PresentationFormat>Widescreen</PresentationFormat>
  <Paragraphs>121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Source Code Pro</vt:lpstr>
      <vt:lpstr>Times New Roman</vt:lpstr>
      <vt:lpstr>cc_blue</vt:lpstr>
      <vt:lpstr>React JS</vt:lpstr>
      <vt:lpstr>Installation</vt:lpstr>
      <vt:lpstr>Basic tools and IDEs</vt:lpstr>
      <vt:lpstr>Install JDK8</vt:lpstr>
      <vt:lpstr>PowerPoint Presentation</vt:lpstr>
      <vt:lpstr>PowerPoint Presentation</vt:lpstr>
      <vt:lpstr>PowerPoint Presentation</vt:lpstr>
      <vt:lpstr>Install Node JS</vt:lpstr>
      <vt:lpstr>Install Git</vt:lpstr>
      <vt:lpstr>PowerPoint Presentation</vt:lpstr>
      <vt:lpstr>Install SourceTree</vt:lpstr>
      <vt:lpstr>PowerPoint Presentation</vt:lpstr>
      <vt:lpstr>Install Visual Studio Code</vt:lpstr>
      <vt:lpstr>PowerPoint Presentation</vt:lpstr>
      <vt:lpstr>Start a New React Project</vt:lpstr>
      <vt:lpstr>Next.js</vt:lpstr>
      <vt:lpstr>Remix</vt:lpstr>
      <vt:lpstr>Gatsby</vt:lpstr>
      <vt:lpstr>React Legacy mode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117</cp:revision>
  <cp:lastPrinted>2020-04-06T06:57:46Z</cp:lastPrinted>
  <dcterms:created xsi:type="dcterms:W3CDTF">2020-04-06T02:02:09Z</dcterms:created>
  <dcterms:modified xsi:type="dcterms:W3CDTF">2023-08-24T17:39:52Z</dcterms:modified>
</cp:coreProperties>
</file>